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1" r:id="rId1"/>
  </p:sldMasterIdLst>
  <p:notesMasterIdLst>
    <p:notesMasterId r:id="rId18"/>
  </p:notesMasterIdLst>
  <p:handoutMasterIdLst>
    <p:handoutMasterId r:id="rId19"/>
  </p:handoutMasterIdLst>
  <p:sldIdLst>
    <p:sldId id="360" r:id="rId2"/>
    <p:sldId id="365" r:id="rId3"/>
    <p:sldId id="363" r:id="rId4"/>
    <p:sldId id="364" r:id="rId5"/>
    <p:sldId id="403" r:id="rId6"/>
    <p:sldId id="409" r:id="rId7"/>
    <p:sldId id="404" r:id="rId8"/>
    <p:sldId id="406" r:id="rId9"/>
    <p:sldId id="407" r:id="rId10"/>
    <p:sldId id="408" r:id="rId11"/>
    <p:sldId id="410" r:id="rId12"/>
    <p:sldId id="411" r:id="rId13"/>
    <p:sldId id="412" r:id="rId14"/>
    <p:sldId id="413" r:id="rId15"/>
    <p:sldId id="354" r:id="rId16"/>
    <p:sldId id="356" r:id="rId1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6666"/>
    <a:srgbClr val="7B2E1F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206" autoAdjust="0"/>
    <p:restoredTop sz="94607" autoAdjust="0"/>
  </p:normalViewPr>
  <p:slideViewPr>
    <p:cSldViewPr snapToGrid="0">
      <p:cViewPr varScale="1">
        <p:scale>
          <a:sx n="110" d="100"/>
          <a:sy n="110" d="100"/>
        </p:scale>
        <p:origin x="-7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0" tIns="45665" rIns="91330" bIns="45665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0" tIns="45665" rIns="91330" bIns="45665" numCol="1" anchor="t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6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0" tIns="45665" rIns="91330" bIns="45665" numCol="1" anchor="b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0" tIns="45665" rIns="91330" bIns="45665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4FBC36F-0EE7-4553-8F16-3D7358C4D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4838"/>
            <a:ext cx="56102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6104AE8-395C-4ACA-9BA2-E611F8F65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04B2A6-3201-4E30-BA9D-55F07B51D5A4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04AE8-395C-4ACA-9BA2-E611F8F650B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104AE8-395C-4ACA-9BA2-E611F8F650B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9F79FA-1725-473C-BE95-E537566D0CFC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  <a:noFill/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  <a:noFill/>
          <a:ln w="9525">
            <a:noFill/>
          </a:ln>
          <a:effectLst/>
        </p:spPr>
        <p:txBody>
          <a:bodyPr/>
          <a:lstStyle>
            <a:lvl1pPr marL="0" indent="0">
              <a:buFont typeface="Wingdings" pitchFamily="2" charset="2"/>
              <a:buNone/>
              <a:defRPr sz="2800" b="1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60E0FC-0F8D-4B0F-A1C1-17FDB74FD0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0" y="6629400"/>
            <a:ext cx="5306938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6629400"/>
            <a:ext cx="5230026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F7368-6694-4D86-A8B8-CF3BA4470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96A4A-FF07-4C50-873A-83CC8AE61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05000"/>
            <a:ext cx="3543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1905000"/>
            <a:ext cx="3543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48A1E-1F3C-4037-8EFC-04877F015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184" y="274638"/>
            <a:ext cx="721461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DBD1A-481D-4EFE-ADF7-0558328D4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AC2DD-56F8-4FD7-B813-7207730E8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C8C0A-E233-42F0-AA87-8DBDA842A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8198B-95C9-4C0C-B2CC-2ECB95BEB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889AA-C1AF-4164-A860-B8A000F49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067B9-F929-4DC4-9210-B48958438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38138"/>
            <a:ext cx="1809750" cy="5681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38138"/>
            <a:ext cx="5276850" cy="5681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D8FA-771D-43D4-8754-A67D4D461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38138"/>
            <a:ext cx="7239000" cy="11112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05000"/>
            <a:ext cx="7239000" cy="4114800"/>
          </a:xfrm>
          <a:prstGeom prst="rect">
            <a:avLst/>
          </a:prstGeom>
          <a:solidFill>
            <a:schemeClr val="bg1"/>
          </a:solidFill>
          <a:ln w="38100">
            <a:solidFill>
              <a:srgbClr val="006666"/>
            </a:solidFill>
            <a:miter lim="800000"/>
            <a:headEnd/>
            <a:tailEnd/>
          </a:ln>
          <a:effectLst>
            <a:outerShdw blurRad="76200" dist="76200" dir="18900000" algn="b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908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29400"/>
            <a:ext cx="514807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 dirty="0"/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11112"/>
            <a:ext cx="1295400" cy="2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7C60E0FC-0F8D-4B0F-A1C1-17FDB74FD0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8616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8617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8618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66"/>
        </a:buClr>
        <a:buSzPct val="100000"/>
        <a:buFont typeface="Wingdings" pitchFamily="2" charset="2"/>
        <a:buChar char="Ø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66"/>
        </a:buClr>
        <a:buSzPct val="120000"/>
        <a:buFont typeface="Symbol" pitchFamily="18" charset="2"/>
        <a:buChar char=""/>
        <a:defRPr sz="20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itchFamily="49" charset="0"/>
        <a:buChar char="o"/>
        <a:defRPr sz="18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"/>
        <a:defRPr sz="16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23690" y="1345721"/>
            <a:ext cx="7220310" cy="1752600"/>
          </a:xfrm>
          <a:noFill/>
        </p:spPr>
        <p:txBody>
          <a:bodyPr/>
          <a:lstStyle/>
          <a:p>
            <a:pPr eaLnBrk="1" hangingPunct="1"/>
            <a:r>
              <a:rPr lang="en-US" sz="3600" dirty="0" smtClean="0"/>
              <a:t>Re-Examination of Visions for Tokamak Power Plants –</a:t>
            </a:r>
            <a:br>
              <a:rPr lang="en-US" sz="3600" dirty="0" smtClean="0"/>
            </a:br>
            <a:r>
              <a:rPr lang="en-US" sz="3600" dirty="0" smtClean="0"/>
              <a:t>The ARIES-ACT Study</a:t>
            </a:r>
          </a:p>
        </p:txBody>
      </p:sp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855663" y="3741738"/>
            <a:ext cx="5019323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Farrokh </a:t>
            </a:r>
            <a:r>
              <a:rPr lang="en-US" dirty="0" smtClean="0">
                <a:solidFill>
                  <a:srgbClr val="000000"/>
                </a:solidFill>
              </a:rPr>
              <a:t>Najmabadi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Professor of Electrical &amp; Computer Engineering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Director, Center for Energy Research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UC San </a:t>
            </a:r>
            <a:r>
              <a:rPr lang="en-US" dirty="0" smtClean="0">
                <a:solidFill>
                  <a:srgbClr val="000000"/>
                </a:solidFill>
              </a:rPr>
              <a:t>Diego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and </a:t>
            </a:r>
            <a:r>
              <a:rPr lang="en-US" b="1" dirty="0" smtClean="0">
                <a:solidFill>
                  <a:srgbClr val="000000"/>
                </a:solidFill>
              </a:rPr>
              <a:t>the ARIES Team</a:t>
            </a:r>
            <a:endParaRPr lang="en-US" b="1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/>
              <a:t>TOFE 2012</a:t>
            </a:r>
          </a:p>
          <a:p>
            <a:r>
              <a:rPr lang="en-US" dirty="0" smtClean="0"/>
              <a:t>August 30, 2012</a:t>
            </a:r>
            <a:endParaRPr lang="en-US" dirty="0"/>
          </a:p>
          <a:p>
            <a:pPr eaLnBrk="0" hangingPunct="0"/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3550" y="4948237"/>
            <a:ext cx="2330450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ARIES Program Participants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6191" y="1953493"/>
            <a:ext cx="775062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Systems code:   </a:t>
            </a:r>
            <a:r>
              <a:rPr lang="en-US" dirty="0" smtClean="0">
                <a:solidFill>
                  <a:srgbClr val="000000"/>
                </a:solidFill>
              </a:rPr>
              <a:t>	UC San Diego, PPPL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Plasma Physics:  </a:t>
            </a:r>
            <a:r>
              <a:rPr lang="en-US" dirty="0" smtClean="0">
                <a:solidFill>
                  <a:srgbClr val="000000"/>
                </a:solidFill>
              </a:rPr>
              <a:t>PPPL , GA, LLNL 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Fusion Core Design &amp; Analysis:  </a:t>
            </a:r>
            <a:r>
              <a:rPr lang="en-US" dirty="0" smtClean="0">
                <a:solidFill>
                  <a:srgbClr val="000000"/>
                </a:solidFill>
              </a:rPr>
              <a:t>UC San Diego, FNT Consulting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Nuclear Analysis:  </a:t>
            </a:r>
            <a:r>
              <a:rPr lang="en-US" dirty="0" smtClean="0">
                <a:solidFill>
                  <a:srgbClr val="000000"/>
                </a:solidFill>
              </a:rPr>
              <a:t>UW-Madison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Plasma Facing Components (Design &amp; Analysis): </a:t>
            </a:r>
            <a:r>
              <a:rPr lang="en-US" dirty="0" smtClean="0">
                <a:solidFill>
                  <a:srgbClr val="000000"/>
                </a:solidFill>
              </a:rPr>
              <a:t>UC San Diego, UW-Madison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Plasma Facing Components (experiments):  </a:t>
            </a:r>
            <a:r>
              <a:rPr lang="en-US" dirty="0" smtClean="0">
                <a:solidFill>
                  <a:srgbClr val="000000"/>
                </a:solidFill>
              </a:rPr>
              <a:t>Georgia Tech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Design Integration:  </a:t>
            </a:r>
            <a:r>
              <a:rPr lang="en-US" dirty="0" smtClean="0">
                <a:solidFill>
                  <a:srgbClr val="000000"/>
                </a:solidFill>
              </a:rPr>
              <a:t>UC San Diego, Boeing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Safety:  </a:t>
            </a:r>
            <a:r>
              <a:rPr lang="en-US" dirty="0" smtClean="0">
                <a:solidFill>
                  <a:srgbClr val="000000"/>
                </a:solidFill>
              </a:rPr>
              <a:t>INEL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Contact to Material Community:</a:t>
            </a:r>
            <a:r>
              <a:rPr lang="en-US" dirty="0" smtClean="0">
                <a:solidFill>
                  <a:srgbClr val="000000"/>
                </a:solidFill>
              </a:rPr>
              <a:t> ORNL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ARIES ACT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015" y="1792087"/>
            <a:ext cx="7931648" cy="4662055"/>
          </a:xfrm>
        </p:spPr>
        <p:txBody>
          <a:bodyPr/>
          <a:lstStyle/>
          <a:p>
            <a:r>
              <a:rPr lang="en-US" sz="2200" dirty="0" smtClean="0"/>
              <a:t>Over a decade since last tokamak study : ARIES-1 (1990) through ARIES-AT(2000).</a:t>
            </a:r>
          </a:p>
          <a:p>
            <a:pPr lvl="1"/>
            <a:r>
              <a:rPr lang="en-US" dirty="0" smtClean="0"/>
              <a:t>Substantial progress in understanding in many areas.</a:t>
            </a:r>
          </a:p>
          <a:p>
            <a:pPr lvl="1"/>
            <a:r>
              <a:rPr lang="en-US" dirty="0" smtClean="0"/>
              <a:t>New issues have emerged:  e.g., edge plasma physics, PMI, PFCs, and off-normal events.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What would be the maximum fluxes that can be handled by in-vessel components in a power plant?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What level of off-normal events are acceptable in a commercial power plant?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Evolving needs in the ITER and FNSF/Demo era: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Risk/benefit analysis among extrapolation and attractiveness.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Detailed component designs is necessary to understand R&amp;D requirements.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230909"/>
            <a:ext cx="7410061" cy="1376218"/>
          </a:xfrm>
        </p:spPr>
        <p:txBody>
          <a:bodyPr/>
          <a:lstStyle/>
          <a:p>
            <a:pPr>
              <a:defRPr/>
            </a:pPr>
            <a:r>
              <a:rPr lang="en-US" sz="3000" dirty="0" smtClean="0"/>
              <a:t>Frame the “parameter space for attractive power plants” by considering the “four corners” of parameter space</a:t>
            </a:r>
          </a:p>
        </p:txBody>
      </p:sp>
      <p:grpSp>
        <p:nvGrpSpPr>
          <p:cNvPr id="3" name="Group 21"/>
          <p:cNvGrpSpPr/>
          <p:nvPr/>
        </p:nvGrpSpPr>
        <p:grpSpPr>
          <a:xfrm>
            <a:off x="2231817" y="2294803"/>
            <a:ext cx="5645963" cy="3226869"/>
            <a:chOff x="2308017" y="2304328"/>
            <a:chExt cx="5645963" cy="3226869"/>
          </a:xfrm>
        </p:grpSpPr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2308017" y="2304328"/>
              <a:ext cx="5645963" cy="3226869"/>
            </a:xfrm>
            <a:prstGeom prst="rect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" name="Text Box 7"/>
            <p:cNvSpPr txBox="1">
              <a:spLocks noChangeAspect="1" noChangeArrowheads="1"/>
            </p:cNvSpPr>
            <p:nvPr/>
          </p:nvSpPr>
          <p:spPr bwMode="auto">
            <a:xfrm>
              <a:off x="2308017" y="2304328"/>
              <a:ext cx="1737360" cy="822960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1600" b="1" dirty="0" smtClean="0">
                  <a:latin typeface="Calibri" pitchFamily="34" charset="0"/>
                  <a:cs typeface="Calibri" pitchFamily="34" charset="0"/>
                </a:rPr>
                <a:t>Reversed-shear</a:t>
              </a:r>
              <a:endParaRPr lang="en-US" sz="1600" b="1" dirty="0">
                <a:latin typeface="Calibri" pitchFamily="34" charset="0"/>
                <a:cs typeface="Calibri" pitchFamily="34" charset="0"/>
              </a:endParaRPr>
            </a:p>
            <a:p>
              <a:pPr algn="ctr">
                <a:spcBef>
                  <a:spcPts val="0"/>
                </a:spcBef>
              </a:pPr>
              <a:r>
                <a:rPr lang="en-US" sz="1600" b="1" dirty="0"/>
                <a:t>(</a:t>
              </a:r>
              <a:r>
                <a:rPr lang="en-US" sz="1600" b="1" dirty="0" err="1">
                  <a:latin typeface="Calibri" pitchFamily="34" charset="0"/>
                </a:rPr>
                <a:t>β</a:t>
              </a:r>
              <a:r>
                <a:rPr lang="en-US" sz="1600" b="1" baseline="-25000" dirty="0" err="1">
                  <a:latin typeface="Calibri" pitchFamily="34" charset="0"/>
                </a:rPr>
                <a:t>N</a:t>
              </a:r>
              <a:r>
                <a:rPr lang="en-US" sz="1600" b="1" dirty="0">
                  <a:latin typeface="Calibri" pitchFamily="34" charset="0"/>
                </a:rPr>
                <a:t>=0.04-0.06)</a:t>
              </a:r>
              <a:endParaRPr lang="en-US" sz="1800" b="1" dirty="0"/>
            </a:p>
            <a:p>
              <a:pPr algn="ctr">
                <a:spcBef>
                  <a:spcPts val="0"/>
                </a:spcBef>
              </a:pPr>
              <a:r>
                <a:rPr lang="en-US" sz="1600" b="1" dirty="0"/>
                <a:t>DCLL blanket</a:t>
              </a:r>
              <a:endParaRPr lang="en-US" sz="1800" b="1" dirty="0"/>
            </a:p>
          </p:txBody>
        </p:sp>
        <p:sp>
          <p:nvSpPr>
            <p:cNvPr id="18" name="Text Box 7"/>
            <p:cNvSpPr txBox="1">
              <a:spLocks noChangeAspect="1" noChangeArrowheads="1"/>
            </p:cNvSpPr>
            <p:nvPr/>
          </p:nvSpPr>
          <p:spPr bwMode="auto">
            <a:xfrm>
              <a:off x="6216620" y="2304328"/>
              <a:ext cx="1737360" cy="822960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1600" b="1" dirty="0" smtClean="0">
                  <a:latin typeface="Calibri" pitchFamily="34" charset="0"/>
                  <a:cs typeface="Calibri" pitchFamily="34" charset="0"/>
                </a:rPr>
                <a:t>Reversed-shear</a:t>
              </a:r>
              <a:endParaRPr lang="en-US" sz="1600" b="1" dirty="0">
                <a:latin typeface="Calibri" pitchFamily="34" charset="0"/>
                <a:cs typeface="Calibri" pitchFamily="34" charset="0"/>
              </a:endParaRPr>
            </a:p>
            <a:p>
              <a:pPr algn="ctr">
                <a:spcBef>
                  <a:spcPts val="0"/>
                </a:spcBef>
              </a:pPr>
              <a:r>
                <a:rPr lang="en-US" sz="1600" b="1" dirty="0"/>
                <a:t>(</a:t>
              </a:r>
              <a:r>
                <a:rPr lang="en-US" sz="1600" b="1" dirty="0" err="1">
                  <a:latin typeface="Calibri" pitchFamily="34" charset="0"/>
                </a:rPr>
                <a:t>β</a:t>
              </a:r>
              <a:r>
                <a:rPr lang="en-US" sz="1600" b="1" baseline="-25000" dirty="0" err="1">
                  <a:latin typeface="Calibri" pitchFamily="34" charset="0"/>
                </a:rPr>
                <a:t>N</a:t>
              </a:r>
              <a:r>
                <a:rPr lang="en-US" sz="1600" b="1" dirty="0">
                  <a:latin typeface="Calibri" pitchFamily="34" charset="0"/>
                </a:rPr>
                <a:t>=0.04-0.06)</a:t>
              </a:r>
              <a:endParaRPr lang="en-US" sz="1800" b="1" dirty="0"/>
            </a:p>
            <a:p>
              <a:pPr algn="ctr">
                <a:spcBef>
                  <a:spcPts val="0"/>
                </a:spcBef>
              </a:pPr>
              <a:r>
                <a:rPr lang="en-US" sz="1600" b="1" dirty="0" err="1" smtClean="0"/>
                <a:t>SiC</a:t>
              </a:r>
              <a:r>
                <a:rPr lang="en-US" sz="1600" b="1" dirty="0" smtClean="0"/>
                <a:t> </a:t>
              </a:r>
              <a:r>
                <a:rPr lang="en-US" sz="1600" b="1" dirty="0"/>
                <a:t>blanket</a:t>
              </a:r>
              <a:endParaRPr lang="en-US" sz="1800" b="1" dirty="0"/>
            </a:p>
          </p:txBody>
        </p:sp>
        <p:sp>
          <p:nvSpPr>
            <p:cNvPr id="17" name="Text Box 7"/>
            <p:cNvSpPr txBox="1">
              <a:spLocks noChangeAspect="1" noChangeArrowheads="1"/>
            </p:cNvSpPr>
            <p:nvPr/>
          </p:nvSpPr>
          <p:spPr bwMode="auto">
            <a:xfrm>
              <a:off x="2308017" y="4708237"/>
              <a:ext cx="1737360" cy="822960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1600" b="1" dirty="0" smtClean="0">
                  <a:latin typeface="Calibri" pitchFamily="34" charset="0"/>
                  <a:cs typeface="Calibri" pitchFamily="34" charset="0"/>
                </a:rPr>
                <a:t>1</a:t>
              </a:r>
              <a:r>
                <a:rPr lang="en-US" sz="1600" b="1" baseline="30000" dirty="0" smtClean="0">
                  <a:latin typeface="Calibri" pitchFamily="34" charset="0"/>
                  <a:cs typeface="Calibri" pitchFamily="34" charset="0"/>
                </a:rPr>
                <a:t>st</a:t>
              </a:r>
              <a:r>
                <a:rPr lang="en-US" sz="1600" b="1" dirty="0" smtClean="0">
                  <a:latin typeface="Calibri" pitchFamily="34" charset="0"/>
                  <a:cs typeface="Calibri" pitchFamily="34" charset="0"/>
                </a:rPr>
                <a:t> Stability</a:t>
              </a:r>
              <a:endParaRPr lang="en-US" sz="1600" b="1" dirty="0">
                <a:latin typeface="Calibri" pitchFamily="34" charset="0"/>
                <a:cs typeface="Calibri" pitchFamily="34" charset="0"/>
              </a:endParaRPr>
            </a:p>
            <a:p>
              <a:pPr algn="ctr">
                <a:spcBef>
                  <a:spcPts val="0"/>
                </a:spcBef>
              </a:pPr>
              <a:r>
                <a:rPr lang="en-US" sz="1600" b="1" dirty="0" smtClean="0"/>
                <a:t>(</a:t>
              </a:r>
              <a:r>
                <a:rPr lang="en-US" sz="1600" b="1" dirty="0" smtClean="0">
                  <a:latin typeface="Calibri" pitchFamily="34" charset="0"/>
                </a:rPr>
                <a:t>no-wall limit)</a:t>
              </a:r>
              <a:endParaRPr lang="en-US" sz="1800" b="1" dirty="0"/>
            </a:p>
            <a:p>
              <a:pPr algn="ctr">
                <a:spcBef>
                  <a:spcPts val="0"/>
                </a:spcBef>
              </a:pPr>
              <a:r>
                <a:rPr lang="en-US" sz="1600" b="1" dirty="0"/>
                <a:t>DCLL blanket</a:t>
              </a:r>
              <a:endParaRPr lang="en-US" sz="1800" b="1" dirty="0"/>
            </a:p>
          </p:txBody>
        </p:sp>
        <p:sp>
          <p:nvSpPr>
            <p:cNvPr id="20" name="Text Box 7"/>
            <p:cNvSpPr txBox="1">
              <a:spLocks noChangeAspect="1" noChangeArrowheads="1"/>
            </p:cNvSpPr>
            <p:nvPr/>
          </p:nvSpPr>
          <p:spPr bwMode="auto">
            <a:xfrm>
              <a:off x="6216620" y="4708237"/>
              <a:ext cx="1737360" cy="822960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1600" b="1" dirty="0" smtClean="0">
                  <a:latin typeface="Calibri" pitchFamily="34" charset="0"/>
                  <a:cs typeface="Calibri" pitchFamily="34" charset="0"/>
                </a:rPr>
                <a:t>1</a:t>
              </a:r>
              <a:r>
                <a:rPr lang="en-US" sz="1600" b="1" baseline="30000" dirty="0" smtClean="0">
                  <a:latin typeface="Calibri" pitchFamily="34" charset="0"/>
                  <a:cs typeface="Calibri" pitchFamily="34" charset="0"/>
                </a:rPr>
                <a:t>st</a:t>
              </a:r>
              <a:r>
                <a:rPr lang="en-US" sz="1600" b="1" dirty="0" smtClean="0">
                  <a:latin typeface="Calibri" pitchFamily="34" charset="0"/>
                  <a:cs typeface="Calibri" pitchFamily="34" charset="0"/>
                </a:rPr>
                <a:t> Stability</a:t>
              </a:r>
              <a:endParaRPr lang="en-US" sz="1600" b="1" dirty="0">
                <a:latin typeface="Calibri" pitchFamily="34" charset="0"/>
                <a:cs typeface="Calibri" pitchFamily="34" charset="0"/>
              </a:endParaRPr>
            </a:p>
            <a:p>
              <a:pPr algn="ctr">
                <a:spcBef>
                  <a:spcPts val="0"/>
                </a:spcBef>
              </a:pPr>
              <a:r>
                <a:rPr lang="en-US" sz="1600" b="1" dirty="0" smtClean="0"/>
                <a:t>(</a:t>
              </a:r>
              <a:r>
                <a:rPr lang="en-US" sz="1600" b="1" dirty="0" smtClean="0">
                  <a:latin typeface="Calibri" pitchFamily="34" charset="0"/>
                </a:rPr>
                <a:t>no-wall limit)</a:t>
              </a:r>
              <a:endParaRPr lang="en-US" sz="1800" b="1" dirty="0"/>
            </a:p>
            <a:p>
              <a:pPr algn="ctr">
                <a:spcBef>
                  <a:spcPts val="0"/>
                </a:spcBef>
              </a:pPr>
              <a:r>
                <a:rPr lang="en-US" sz="1600" b="1" dirty="0" err="1" smtClean="0"/>
                <a:t>SiC</a:t>
              </a:r>
              <a:r>
                <a:rPr lang="en-US" sz="1600" b="1" dirty="0" smtClean="0"/>
                <a:t> </a:t>
              </a:r>
              <a:r>
                <a:rPr lang="en-US" sz="1600" b="1" dirty="0"/>
                <a:t>blanket</a:t>
              </a:r>
              <a:endParaRPr lang="en-US" sz="18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844157" y="2317880"/>
            <a:ext cx="12998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ARIES-RS/AT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SSTR-2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EU Model-D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20357" y="4813430"/>
            <a:ext cx="883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</a:rPr>
              <a:t>ARIES-1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SSTR</a:t>
            </a:r>
          </a:p>
        </p:txBody>
      </p:sp>
      <p:grpSp>
        <p:nvGrpSpPr>
          <p:cNvPr id="4" name="Group 30"/>
          <p:cNvGrpSpPr/>
          <p:nvPr/>
        </p:nvGrpSpPr>
        <p:grpSpPr>
          <a:xfrm>
            <a:off x="1287874" y="5542465"/>
            <a:ext cx="2462534" cy="1315535"/>
            <a:chOff x="1287874" y="5542465"/>
            <a:chExt cx="2462534" cy="1315535"/>
          </a:xfrm>
        </p:grpSpPr>
        <p:sp>
          <p:nvSpPr>
            <p:cNvPr id="19" name="Right Arrow 18"/>
            <p:cNvSpPr/>
            <p:nvPr/>
          </p:nvSpPr>
          <p:spPr bwMode="auto">
            <a:xfrm rot="16200000">
              <a:off x="2486297" y="5696420"/>
              <a:ext cx="541175" cy="233265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87874" y="5903893"/>
              <a:ext cx="2462534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</a:rPr>
                <a:t>Lower thermal efficiency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Higher Fusion/plasma power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Higher P/R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Metallic first wall/blanket</a:t>
              </a:r>
            </a:p>
          </p:txBody>
        </p:sp>
      </p:grpSp>
      <p:grpSp>
        <p:nvGrpSpPr>
          <p:cNvPr id="7" name="Group 31"/>
          <p:cNvGrpSpPr/>
          <p:nvPr/>
        </p:nvGrpSpPr>
        <p:grpSpPr>
          <a:xfrm>
            <a:off x="6376242" y="5565710"/>
            <a:ext cx="2422458" cy="1292290"/>
            <a:chOff x="6376242" y="5565710"/>
            <a:chExt cx="2422458" cy="1292290"/>
          </a:xfrm>
        </p:grpSpPr>
        <p:sp>
          <p:nvSpPr>
            <p:cNvPr id="21" name="Right Arrow 20"/>
            <p:cNvSpPr/>
            <p:nvPr/>
          </p:nvSpPr>
          <p:spPr bwMode="auto">
            <a:xfrm rot="16200000">
              <a:off x="6624736" y="5719665"/>
              <a:ext cx="541175" cy="233265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76242" y="5903893"/>
              <a:ext cx="2422458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</a:rPr>
                <a:t>Higher thermal efficiency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Lower fusion/plasma power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Lower P/R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Composite first wall/blanket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Group 28"/>
          <p:cNvGrpSpPr/>
          <p:nvPr/>
        </p:nvGrpSpPr>
        <p:grpSpPr>
          <a:xfrm>
            <a:off x="0" y="2163575"/>
            <a:ext cx="2262158" cy="738664"/>
            <a:chOff x="0" y="2346455"/>
            <a:chExt cx="2262158" cy="738664"/>
          </a:xfrm>
        </p:grpSpPr>
        <p:sp>
          <p:nvSpPr>
            <p:cNvPr id="25" name="TextBox 24"/>
            <p:cNvSpPr txBox="1"/>
            <p:nvPr/>
          </p:nvSpPr>
          <p:spPr>
            <a:xfrm>
              <a:off x="0" y="2346455"/>
              <a:ext cx="226215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</a:rPr>
                <a:t>Higher power density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Higher density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Lower current-drive power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15" name="Right Arrow 14"/>
            <p:cNvSpPr/>
            <p:nvPr/>
          </p:nvSpPr>
          <p:spPr bwMode="auto">
            <a:xfrm>
              <a:off x="1502229" y="2593910"/>
              <a:ext cx="541175" cy="233265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9" name="Group 29"/>
          <p:cNvGrpSpPr/>
          <p:nvPr/>
        </p:nvGrpSpPr>
        <p:grpSpPr>
          <a:xfrm>
            <a:off x="0" y="4746755"/>
            <a:ext cx="2009192" cy="738664"/>
            <a:chOff x="0" y="4746755"/>
            <a:chExt cx="2009192" cy="738664"/>
          </a:xfrm>
        </p:grpSpPr>
        <p:sp>
          <p:nvSpPr>
            <p:cNvPr id="26" name="TextBox 25"/>
            <p:cNvSpPr txBox="1"/>
            <p:nvPr/>
          </p:nvSpPr>
          <p:spPr>
            <a:xfrm>
              <a:off x="0" y="4746755"/>
              <a:ext cx="18261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</a:rPr>
                <a:t>Lower power density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Lower density</a:t>
              </a:r>
            </a:p>
            <a:p>
              <a:r>
                <a:rPr lang="en-US" sz="1400" dirty="0" smtClean="0">
                  <a:solidFill>
                    <a:schemeClr val="tx2"/>
                  </a:solidFill>
                </a:rPr>
                <a:t>Higher CD power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16" name="Right Arrow 15"/>
            <p:cNvSpPr/>
            <p:nvPr/>
          </p:nvSpPr>
          <p:spPr bwMode="auto">
            <a:xfrm>
              <a:off x="1468017" y="5004319"/>
              <a:ext cx="541175" cy="233265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0" name="Group 34"/>
          <p:cNvGrpSpPr/>
          <p:nvPr/>
        </p:nvGrpSpPr>
        <p:grpSpPr>
          <a:xfrm>
            <a:off x="3972088" y="3545633"/>
            <a:ext cx="1532973" cy="494521"/>
            <a:chOff x="3972088" y="3545633"/>
            <a:chExt cx="1532973" cy="494521"/>
          </a:xfrm>
        </p:grpSpPr>
        <p:sp>
          <p:nvSpPr>
            <p:cNvPr id="33" name="Right Arrow 32"/>
            <p:cNvSpPr/>
            <p:nvPr/>
          </p:nvSpPr>
          <p:spPr bwMode="auto">
            <a:xfrm rot="19678044">
              <a:off x="4422710" y="3657599"/>
              <a:ext cx="1082351" cy="382555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9686394">
              <a:off x="3972088" y="3545633"/>
              <a:ext cx="1439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2"/>
                  </a:solidFill>
                </a:rPr>
                <a:t>Decreasing P/R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37" name="Straight Arrow Connector 36"/>
          <p:cNvCxnSpPr/>
          <p:nvPr/>
        </p:nvCxnSpPr>
        <p:spPr bwMode="auto">
          <a:xfrm rot="5400000" flipH="1" flipV="1">
            <a:off x="1153636" y="3909060"/>
            <a:ext cx="1886744" cy="1222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42" name="TextBox 41"/>
          <p:cNvSpPr txBox="1"/>
          <p:nvPr/>
        </p:nvSpPr>
        <p:spPr>
          <a:xfrm rot="16200000">
            <a:off x="800101" y="3326132"/>
            <a:ext cx="1863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Physics Extrapolation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102849" y="1695236"/>
            <a:ext cx="17877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ACT-1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31" name="Straight Arrow Connector 30"/>
          <p:cNvCxnSpPr/>
          <p:nvPr/>
        </p:nvCxnSpPr>
        <p:spPr bwMode="auto">
          <a:xfrm rot="10800000" flipH="1" flipV="1">
            <a:off x="4087736" y="5758104"/>
            <a:ext cx="1886744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4225089" y="5793690"/>
            <a:ext cx="1646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Engineering performance (efficiency)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the ARIES ACT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173" y="1771538"/>
            <a:ext cx="7325474" cy="4588165"/>
          </a:xfrm>
        </p:spPr>
        <p:txBody>
          <a:bodyPr/>
          <a:lstStyle/>
          <a:p>
            <a:r>
              <a:rPr lang="en-US" sz="2200" dirty="0" smtClean="0"/>
              <a:t>Project Goals:</a:t>
            </a:r>
          </a:p>
          <a:p>
            <a:pPr lvl="1"/>
            <a:r>
              <a:rPr lang="en-US" dirty="0" smtClean="0"/>
              <a:t>Detailed design of advanced physics, </a:t>
            </a:r>
            <a:r>
              <a:rPr lang="en-US" dirty="0" err="1" smtClean="0"/>
              <a:t>SiC</a:t>
            </a:r>
            <a:r>
              <a:rPr lang="en-US" dirty="0" smtClean="0"/>
              <a:t> blanket ACT-1 (ARIES-AT update).</a:t>
            </a:r>
          </a:p>
          <a:p>
            <a:pPr lvl="1"/>
            <a:r>
              <a:rPr lang="en-US" dirty="0" smtClean="0"/>
              <a:t>Detailed design of ACT-2 (conservative physics, DCLL blanket).</a:t>
            </a:r>
          </a:p>
          <a:p>
            <a:pPr lvl="1"/>
            <a:r>
              <a:rPr lang="en-US" dirty="0" smtClean="0"/>
              <a:t>System-level definitions for ACT-3 &amp; ACT-4.</a:t>
            </a:r>
          </a:p>
          <a:p>
            <a:pPr>
              <a:spcBef>
                <a:spcPts val="1800"/>
              </a:spcBef>
            </a:pPr>
            <a:r>
              <a:rPr lang="en-US" sz="2200" dirty="0" smtClean="0"/>
              <a:t>ACT-1 research will be completed by Dec. 2012.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First design iteration was completed for a 5.5 m Device.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Updated design point at R = 6.25 m (detailed design on-going)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9 papers in this conference.</a:t>
            </a:r>
          </a:p>
          <a:p>
            <a:pPr>
              <a:spcBef>
                <a:spcPts val="1800"/>
              </a:spcBef>
            </a:pPr>
            <a:r>
              <a:rPr lang="en-US" sz="2200" dirty="0" smtClean="0"/>
              <a:t>ACT-2 Research will be completed by June 2013.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ARIES-ACT1 (ARIES-AT update)</a:t>
            </a:r>
            <a:endParaRPr lang="en-US" dirty="0"/>
          </a:p>
        </p:txBody>
      </p:sp>
      <p:pic>
        <p:nvPicPr>
          <p:cNvPr id="5" name="Picture 4" descr="ReplacementUni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2109" y="1635125"/>
            <a:ext cx="3810000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 descr="http://aries.ucsd.edu/LIB/CAD/FIGURE/ARIES-ACT/aact-1205-powercore1-ht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121572"/>
            <a:ext cx="4892212" cy="373642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31225" y="1597573"/>
            <a:ext cx="5118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Wingdings" pitchFamily="2" charset="2"/>
              <a:buChar char="Ø"/>
            </a:pPr>
            <a:r>
              <a:rPr lang="en-US" dirty="0" smtClean="0"/>
              <a:t>Advance tokamak mode</a:t>
            </a:r>
          </a:p>
          <a:p>
            <a:pPr marL="231775" indent="-231775">
              <a:buFont typeface="Wingdings" pitchFamily="2" charset="2"/>
              <a:buChar char="Ø"/>
            </a:pPr>
            <a:r>
              <a:rPr lang="en-US" dirty="0" smtClean="0"/>
              <a:t>Blanket: </a:t>
            </a:r>
            <a:r>
              <a:rPr lang="en-US" dirty="0" err="1" smtClean="0"/>
              <a:t>SiC</a:t>
            </a:r>
            <a:r>
              <a:rPr lang="en-US" dirty="0" smtClean="0"/>
              <a:t> structure &amp; </a:t>
            </a:r>
            <a:r>
              <a:rPr lang="en-US" dirty="0" err="1" smtClean="0"/>
              <a:t>LiPb</a:t>
            </a:r>
            <a:r>
              <a:rPr lang="en-US" dirty="0" smtClean="0"/>
              <a:t> Coolant/breeder (to achieve a high efficiency)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38138"/>
            <a:ext cx="7447908" cy="1111250"/>
          </a:xfrm>
        </p:spPr>
        <p:txBody>
          <a:bodyPr/>
          <a:lstStyle/>
          <a:p>
            <a:r>
              <a:rPr lang="en-US" dirty="0" smtClean="0"/>
              <a:t>ARIES Systems Code – a new approach to finding operating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581" y="1720166"/>
            <a:ext cx="3986372" cy="4834745"/>
          </a:xfrm>
        </p:spPr>
        <p:txBody>
          <a:bodyPr/>
          <a:lstStyle/>
          <a:p>
            <a:r>
              <a:rPr lang="en-US" sz="2000" dirty="0" smtClean="0"/>
              <a:t>Systems codes find a single operating point through a minimization of a figure of merit with certain constraints </a:t>
            </a:r>
          </a:p>
          <a:p>
            <a:pPr marL="574675" lvl="1" indent="-234950"/>
            <a:r>
              <a:rPr lang="en-US" sz="1800" dirty="0" smtClean="0"/>
              <a:t>Very difficult to see sensitivity to assumptions. </a:t>
            </a:r>
          </a:p>
          <a:p>
            <a:r>
              <a:rPr lang="en-US" sz="2000" dirty="0" smtClean="0"/>
              <a:t>Our new approach to systems analysis is based on surveying the design space and finding a large number of viable operating points.</a:t>
            </a:r>
          </a:p>
          <a:p>
            <a:r>
              <a:rPr lang="en-US" sz="2000" dirty="0" smtClean="0"/>
              <a:t>A GUI is developed to visualize the data.  It can impose additional constraints to explore sensitivities</a:t>
            </a:r>
          </a:p>
        </p:txBody>
      </p:sp>
      <p:pic>
        <p:nvPicPr>
          <p:cNvPr id="4" name="Picture 3" descr="vasst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56033"/>
            <a:ext cx="4572000" cy="380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22681" y="1627502"/>
            <a:ext cx="4198585" cy="5943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Example: Data base of operating points with</a:t>
            </a:r>
          </a:p>
          <a:p>
            <a:pPr marL="342900" indent="-342900">
              <a:lnSpc>
                <a:spcPts val="2200"/>
              </a:lnSpc>
              <a:spcAft>
                <a:spcPts val="1200"/>
              </a:spcAft>
              <a:buClr>
                <a:schemeClr val="accent1"/>
              </a:buClr>
              <a:buSzPct val="100000"/>
            </a:pPr>
            <a:r>
              <a:rPr lang="en-US" sz="1600" dirty="0" err="1" smtClean="0">
                <a:solidFill>
                  <a:srgbClr val="000000"/>
                </a:solidFill>
                <a:latin typeface="Century Schoolbook" pitchFamily="18" charset="0"/>
              </a:rPr>
              <a:t>f</a:t>
            </a:r>
            <a:r>
              <a:rPr lang="en-US" sz="1600" baseline="-25000" dirty="0" err="1" smtClean="0">
                <a:solidFill>
                  <a:srgbClr val="000000"/>
                </a:solidFill>
                <a:latin typeface="Century Schoolbook" pitchFamily="18" charset="0"/>
              </a:rPr>
              <a:t>bs</a:t>
            </a:r>
            <a:r>
              <a:rPr lang="en-US" sz="1600" dirty="0" smtClean="0">
                <a:solidFill>
                  <a:srgbClr val="000000"/>
                </a:solidFill>
                <a:latin typeface="Century Schoolbook" pitchFamily="18" charset="0"/>
              </a:rPr>
              <a:t> ≤ 0.90, 0.85 ≤ </a:t>
            </a:r>
            <a:r>
              <a:rPr lang="en-US" sz="1600" dirty="0" err="1" smtClean="0">
                <a:solidFill>
                  <a:srgbClr val="000000"/>
                </a:solidFill>
                <a:latin typeface="Century Schoolbook" pitchFamily="18" charset="0"/>
              </a:rPr>
              <a:t>f</a:t>
            </a:r>
            <a:r>
              <a:rPr lang="en-US" sz="1600" baseline="-25000" dirty="0" err="1" smtClean="0">
                <a:solidFill>
                  <a:srgbClr val="000000"/>
                </a:solidFill>
                <a:latin typeface="Century Schoolbook" pitchFamily="18" charset="0"/>
              </a:rPr>
              <a:t>GW</a:t>
            </a:r>
            <a:r>
              <a:rPr lang="en-US" sz="1600" dirty="0" smtClean="0">
                <a:solidFill>
                  <a:srgbClr val="000000"/>
                </a:solidFill>
                <a:latin typeface="Century Schoolbook" pitchFamily="18" charset="0"/>
              </a:rPr>
              <a:t> ≤ 1.0, H</a:t>
            </a:r>
            <a:r>
              <a:rPr lang="en-US" sz="1600" baseline="-25000" dirty="0" smtClean="0">
                <a:solidFill>
                  <a:srgbClr val="000000"/>
                </a:solidFill>
                <a:latin typeface="Century Schoolbook" pitchFamily="18" charset="0"/>
              </a:rPr>
              <a:t>98</a:t>
            </a:r>
            <a:r>
              <a:rPr lang="en-US" sz="1600" dirty="0" smtClean="0">
                <a:solidFill>
                  <a:srgbClr val="000000"/>
                </a:solidFill>
                <a:latin typeface="Century Schoolbook" pitchFamily="18" charset="0"/>
              </a:rPr>
              <a:t> ≤ 1.75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2015" y="1931542"/>
            <a:ext cx="3931985" cy="364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38138"/>
            <a:ext cx="7239000" cy="1028325"/>
          </a:xfrm>
        </p:spPr>
        <p:txBody>
          <a:bodyPr/>
          <a:lstStyle/>
          <a:p>
            <a:r>
              <a:rPr lang="en-US" dirty="0" smtClean="0"/>
              <a:t>Impact of the Divertor Heat 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434" y="1592283"/>
            <a:ext cx="5012933" cy="5014000"/>
          </a:xfrm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</a:rPr>
              <a:t>Divertor design can handle &gt; 10 MW/m</a:t>
            </a:r>
            <a:r>
              <a:rPr lang="en-US" sz="2000" baseline="30000" dirty="0" smtClean="0">
                <a:solidFill>
                  <a:srgbClr val="00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 peak load.</a:t>
            </a:r>
          </a:p>
          <a:p>
            <a:pPr>
              <a:spcBef>
                <a:spcPts val="120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UEDGE simulations (LLNL) showed  detached divertor solution to reach high radiated powers in the divertor slot and a low peak heat flux on the divertor (~5MW/m</a:t>
            </a:r>
            <a:r>
              <a:rPr lang="en-US" sz="2000" baseline="30000" dirty="0" smtClean="0">
                <a:solidFill>
                  <a:srgbClr val="00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 peak).</a:t>
            </a:r>
          </a:p>
          <a:p>
            <a:pPr marL="574675" lvl="1" indent="-234950"/>
            <a:r>
              <a:rPr lang="en-US" sz="1800" dirty="0" smtClean="0">
                <a:solidFill>
                  <a:srgbClr val="000000"/>
                </a:solidFill>
              </a:rPr>
              <a:t>Leads to ARIES-AT-size device at R=5.5m.</a:t>
            </a:r>
          </a:p>
          <a:p>
            <a:pPr marL="574675" lvl="1" indent="-234950"/>
            <a:r>
              <a:rPr lang="en-US" sz="1800" dirty="0" smtClean="0">
                <a:solidFill>
                  <a:srgbClr val="000000"/>
                </a:solidFill>
              </a:rPr>
              <a:t>Control &amp; sustaining a detached divertor?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Using </a:t>
            </a:r>
            <a:r>
              <a:rPr lang="en-US" sz="2000" dirty="0" err="1" smtClean="0"/>
              <a:t>Fundamenski</a:t>
            </a:r>
            <a:r>
              <a:rPr lang="en-US" sz="2000" dirty="0" smtClean="0"/>
              <a:t> SOL estimates and 90% radiation in </a:t>
            </a:r>
            <a:r>
              <a:rPr lang="en-US" sz="2000" dirty="0" err="1" smtClean="0"/>
              <a:t>SOL+divertor</a:t>
            </a:r>
            <a:r>
              <a:rPr lang="en-US" sz="2000" dirty="0" smtClean="0"/>
              <a:t> leads to a 6.25-m device with only 4 mills cost penalty (current reference point).</a:t>
            </a:r>
          </a:p>
          <a:p>
            <a:pPr marL="574675" lvl="1" indent="-234950"/>
            <a:r>
              <a:rPr lang="en-US" sz="1800" dirty="0" smtClean="0"/>
              <a:t>Device size is set by the divertor heat flux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10207"/>
            <a:ext cx="7239000" cy="1439917"/>
          </a:xfrm>
        </p:spPr>
        <p:txBody>
          <a:bodyPr/>
          <a:lstStyle/>
          <a:p>
            <a:r>
              <a:rPr lang="en-US" dirty="0" smtClean="0"/>
              <a:t>The new systems approach underlines robustness of the design point to physics achievements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6856" y="1899848"/>
          <a:ext cx="6002655" cy="44500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63007"/>
                <a:gridCol w="1064040"/>
                <a:gridCol w="137560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Major radius (m)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6.25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6.25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Aspect ratio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Toroidal</a:t>
                      </a:r>
                      <a:r>
                        <a:rPr lang="en-US" sz="1600" dirty="0" smtClean="0"/>
                        <a:t> field on axis (T)</a:t>
                      </a:r>
                      <a:endParaRPr lang="en-US" sz="1600" dirty="0" smtClean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7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Peak field on the coil (T)</a:t>
                      </a:r>
                      <a:endParaRPr lang="en-US" sz="1600" dirty="0" smtClean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+mn-lt"/>
                          <a:cs typeface="Century Schoolbook"/>
                        </a:rPr>
                        <a:t>11.8</a:t>
                      </a:r>
                      <a:endParaRPr lang="en-US" sz="1600" b="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 smtClean="0">
                          <a:latin typeface="+mn-lt"/>
                          <a:cs typeface="Century Schoolbook"/>
                        </a:rPr>
                        <a:t>12.9</a:t>
                      </a:r>
                      <a:endParaRPr lang="en-US" sz="1600" b="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Normalized beta*</a:t>
                      </a:r>
                      <a:endParaRPr lang="en-US" sz="1600" dirty="0" smtClean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+mn-lt"/>
                        </a:rPr>
                        <a:t>5.75%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+mn-lt"/>
                        </a:rPr>
                        <a:t>4.75%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Plasma current (MA)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10.9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10.9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H98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1.65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1.58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Fusion power (MW)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1813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1817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Auxiliary</a:t>
                      </a:r>
                      <a:r>
                        <a:rPr lang="en-US" sz="1600" baseline="0" dirty="0" smtClean="0"/>
                        <a:t> power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154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169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Average n wall load (</a:t>
                      </a:r>
                      <a:r>
                        <a:rPr lang="en-US" sz="1600" baseline="0" dirty="0" smtClean="0"/>
                        <a:t>MW/m</a:t>
                      </a:r>
                      <a:r>
                        <a:rPr lang="en-US" sz="1600" baseline="30000" dirty="0" smtClean="0"/>
                        <a:t>2</a:t>
                      </a:r>
                      <a:r>
                        <a:rPr lang="en-US" sz="1600" baseline="0" dirty="0" smtClean="0"/>
                        <a:t>)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2.3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2.3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Peak divertor heat flux </a:t>
                      </a:r>
                      <a:r>
                        <a:rPr lang="en-US" sz="1600" baseline="0" dirty="0" smtClean="0"/>
                        <a:t>(MW/m</a:t>
                      </a:r>
                      <a:r>
                        <a:rPr lang="en-US" sz="1600" baseline="30000" dirty="0" smtClean="0"/>
                        <a:t>2</a:t>
                      </a:r>
                      <a:r>
                        <a:rPr lang="en-US" sz="1600" baseline="0" dirty="0" smtClean="0"/>
                        <a:t>)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10.6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11.0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Cost of Electricity (mills/kWh)</a:t>
                      </a:r>
                      <a:endParaRPr lang="en-US" sz="1600" dirty="0">
                        <a:latin typeface="+mn-lt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67.2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68.9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6488668"/>
            <a:ext cx="3953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Includes fast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 contribution of ~ 1%</a:t>
            </a:r>
            <a:endParaRPr lang="en-US" dirty="0"/>
          </a:p>
        </p:txBody>
      </p:sp>
      <p:sp useBgFill="1">
        <p:nvSpPr>
          <p:cNvPr id="7" name="Rectangle 6"/>
          <p:cNvSpPr/>
          <p:nvPr/>
        </p:nvSpPr>
        <p:spPr bwMode="auto">
          <a:xfrm>
            <a:off x="6011918" y="1639613"/>
            <a:ext cx="2301765" cy="488731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10207"/>
            <a:ext cx="7239000" cy="1439917"/>
          </a:xfrm>
        </p:spPr>
        <p:txBody>
          <a:bodyPr/>
          <a:lstStyle/>
          <a:p>
            <a:r>
              <a:rPr lang="en-US" dirty="0" smtClean="0"/>
              <a:t>The new systems approach underlines robustness of the design point to physics achievements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6856" y="1899848"/>
          <a:ext cx="6002655" cy="44500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63007"/>
                <a:gridCol w="1064040"/>
                <a:gridCol w="137560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Major radius (m)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6.25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6.25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Aspect ratio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/>
                        <a:t>Toroidal</a:t>
                      </a:r>
                      <a:r>
                        <a:rPr lang="en-US" sz="1600" dirty="0" smtClean="0"/>
                        <a:t> field on axis (T)</a:t>
                      </a:r>
                      <a:endParaRPr lang="en-US" sz="1600" dirty="0" smtClean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7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Peak field on the coil (T)</a:t>
                      </a:r>
                      <a:endParaRPr lang="en-US" sz="1600" dirty="0" smtClean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+mn-lt"/>
                          <a:cs typeface="Century Schoolbook"/>
                        </a:rPr>
                        <a:t>11.8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+mn-lt"/>
                          <a:cs typeface="Century Schoolbook"/>
                        </a:rPr>
                        <a:t>12.9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Normalized beta*</a:t>
                      </a:r>
                      <a:endParaRPr lang="en-US" sz="1600" dirty="0" smtClean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u="sng" dirty="0" smtClean="0">
                          <a:latin typeface="+mn-lt"/>
                        </a:rPr>
                        <a:t>5.75%</a:t>
                      </a:r>
                      <a:endParaRPr lang="en-US" sz="1600" b="1" u="sng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u="sng" dirty="0" smtClean="0">
                          <a:latin typeface="+mn-lt"/>
                        </a:rPr>
                        <a:t>4.75%</a:t>
                      </a:r>
                      <a:endParaRPr lang="en-US" sz="1600" b="1" u="sng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Plasma current (MA)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10.9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10.9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H98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1.65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1.58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Fusion power (MW)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1813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1817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Auxiliary</a:t>
                      </a:r>
                      <a:r>
                        <a:rPr lang="en-US" sz="1600" baseline="0" dirty="0" smtClean="0"/>
                        <a:t> power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154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169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Average n wall load (</a:t>
                      </a:r>
                      <a:r>
                        <a:rPr lang="en-US" sz="1600" baseline="0" dirty="0" smtClean="0"/>
                        <a:t>MW/m</a:t>
                      </a:r>
                      <a:r>
                        <a:rPr lang="en-US" sz="1600" baseline="30000" dirty="0" smtClean="0"/>
                        <a:t>2</a:t>
                      </a:r>
                      <a:r>
                        <a:rPr lang="en-US" sz="1600" baseline="0" dirty="0" smtClean="0"/>
                        <a:t>)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2.3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2.3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Peak divertor heat flux </a:t>
                      </a:r>
                      <a:r>
                        <a:rPr lang="en-US" sz="1600" baseline="0" dirty="0" smtClean="0"/>
                        <a:t>(MW/m</a:t>
                      </a:r>
                      <a:r>
                        <a:rPr lang="en-US" sz="1600" baseline="30000" dirty="0" smtClean="0"/>
                        <a:t>2</a:t>
                      </a:r>
                      <a:r>
                        <a:rPr lang="en-US" sz="1600" baseline="0" dirty="0" smtClean="0"/>
                        <a:t>)</a:t>
                      </a:r>
                      <a:endParaRPr lang="en-US" sz="1600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10.6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11.0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Cost of Electricity (mills/kWh)</a:t>
                      </a:r>
                      <a:endParaRPr lang="en-US" sz="1600" dirty="0">
                        <a:latin typeface="+mn-lt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67.2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68.9</a:t>
                      </a:r>
                      <a:endParaRPr lang="en-US" sz="1600" b="1" dirty="0">
                        <a:latin typeface="+mn-lt"/>
                        <a:cs typeface="Century Schoolbook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6488668"/>
            <a:ext cx="3953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Includes fast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 contribution of ~ 1%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Detailed Physics analysis has been performed using the latest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708" y="1691640"/>
            <a:ext cx="4505468" cy="4416552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2000" b="1" dirty="0" smtClean="0">
                <a:sym typeface="Wingdings" pitchFamily="2" charset="2"/>
              </a:rPr>
              <a:t>New physics modeling</a:t>
            </a:r>
          </a:p>
          <a:p>
            <a:pPr marL="461963" lvl="1" indent="-230188"/>
            <a:r>
              <a:rPr lang="en-US" sz="1800" dirty="0" smtClean="0">
                <a:sym typeface="Wingdings" pitchFamily="2" charset="2"/>
              </a:rPr>
              <a:t>Energy transport assessment: what is required and model predictions</a:t>
            </a:r>
          </a:p>
          <a:p>
            <a:pPr marL="461963" lvl="1" indent="-230188"/>
            <a:r>
              <a:rPr lang="en-US" sz="1800" dirty="0" smtClean="0">
                <a:sym typeface="Wingdings" pitchFamily="2" charset="2"/>
              </a:rPr>
              <a:t>Pedestal treatment</a:t>
            </a:r>
          </a:p>
          <a:p>
            <a:pPr marL="461963" lvl="1" indent="-230188"/>
            <a:r>
              <a:rPr lang="en-US" sz="1800" dirty="0" smtClean="0">
                <a:sym typeface="Wingdings" pitchFamily="2" charset="2"/>
              </a:rPr>
              <a:t>Time-dependent free boundary simulations of formation and operating point</a:t>
            </a:r>
          </a:p>
          <a:p>
            <a:pPr marL="461963" lvl="1" indent="-230188"/>
            <a:r>
              <a:rPr lang="en-US" sz="1800" dirty="0" smtClean="0">
                <a:sym typeface="Wingdings" pitchFamily="2" charset="2"/>
              </a:rPr>
              <a:t>Edge plasma simulation (consistent divertor/edge, detachment, etc)</a:t>
            </a:r>
          </a:p>
          <a:p>
            <a:pPr marL="461963" lvl="1" indent="-230188"/>
            <a:r>
              <a:rPr lang="en-US" sz="1800" dirty="0" smtClean="0">
                <a:sym typeface="Wingdings" pitchFamily="2" charset="2"/>
              </a:rPr>
              <a:t>Divertor/FW heat loading from experimental tokamaks for transient and off-normal*</a:t>
            </a:r>
          </a:p>
          <a:p>
            <a:pPr marL="461963" lvl="1" indent="-230188"/>
            <a:r>
              <a:rPr lang="en-US" sz="1800" dirty="0" smtClean="0">
                <a:sym typeface="Wingdings" pitchFamily="2" charset="2"/>
              </a:rPr>
              <a:t>Disruption simulations*</a:t>
            </a:r>
          </a:p>
          <a:p>
            <a:pPr marL="461963" lvl="1" indent="-230188"/>
            <a:r>
              <a:rPr lang="en-US" sz="1800" dirty="0" smtClean="0">
                <a:sym typeface="Wingdings" pitchFamily="2" charset="2"/>
              </a:rPr>
              <a:t>Fast particle MHD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1" name="Picture 10" descr="Kessel.jpg"/>
          <p:cNvPicPr>
            <a:picLocks noChangeAspect="1"/>
          </p:cNvPicPr>
          <p:nvPr/>
        </p:nvPicPr>
        <p:blipFill>
          <a:blip r:embed="rId2" cstate="print"/>
          <a:srcRect b="10067"/>
          <a:stretch>
            <a:fillRect/>
          </a:stretch>
        </p:blipFill>
        <p:spPr>
          <a:xfrm>
            <a:off x="5529072" y="1517651"/>
            <a:ext cx="2865120" cy="2886701"/>
          </a:xfrm>
          <a:prstGeom prst="rect">
            <a:avLst/>
          </a:prstGeom>
        </p:spPr>
      </p:pic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5262437" y="4306348"/>
            <a:ext cx="3144170" cy="2551652"/>
            <a:chOff x="3616325" y="1266825"/>
            <a:chExt cx="3656540" cy="2966095"/>
          </a:xfrm>
        </p:grpSpPr>
        <p:pic>
          <p:nvPicPr>
            <p:cNvPr id="7" name="Picture 3" descr="disrupt_flxsurf.pdf"/>
            <p:cNvPicPr>
              <a:picLocks noChangeAspect="1"/>
            </p:cNvPicPr>
            <p:nvPr/>
          </p:nvPicPr>
          <p:blipFill>
            <a:blip r:embed="rId3" cstate="print"/>
            <a:srcRect t="8864" r="65820" b="50728"/>
            <a:stretch>
              <a:fillRect/>
            </a:stretch>
          </p:blipFill>
          <p:spPr bwMode="auto">
            <a:xfrm>
              <a:off x="3616325" y="1266825"/>
              <a:ext cx="1811187" cy="2771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 descr="disrupt_flxsurf.pdf"/>
            <p:cNvPicPr>
              <a:picLocks noChangeAspect="1"/>
            </p:cNvPicPr>
            <p:nvPr/>
          </p:nvPicPr>
          <p:blipFill>
            <a:blip r:embed="rId3" cstate="print"/>
            <a:srcRect l="64101" t="49339" r="3535" b="11089"/>
            <a:stretch>
              <a:fillRect/>
            </a:stretch>
          </p:blipFill>
          <p:spPr bwMode="auto">
            <a:xfrm>
              <a:off x="5557771" y="1519030"/>
              <a:ext cx="1715094" cy="2713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Right Arrow 11"/>
          <p:cNvSpPr/>
          <p:nvPr/>
        </p:nvSpPr>
        <p:spPr bwMode="auto">
          <a:xfrm rot="20068943">
            <a:off x="4224528" y="2916935"/>
            <a:ext cx="1088136" cy="3566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779900">
            <a:off x="4175760" y="5391909"/>
            <a:ext cx="1088136" cy="3566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6519446"/>
            <a:ext cx="4802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* Discussed in the paper by C. Kessel, this session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engineering design: </a:t>
            </a:r>
            <a:br>
              <a:rPr lang="en-US" dirty="0" smtClean="0"/>
            </a:br>
            <a:r>
              <a:rPr lang="en-US" i="1" dirty="0" smtClean="0"/>
              <a:t>1. High-hest flux components*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992" y="1685544"/>
            <a:ext cx="4895088" cy="4541520"/>
          </a:xfrm>
        </p:spPr>
        <p:txBody>
          <a:bodyPr/>
          <a:lstStyle/>
          <a:p>
            <a:pPr marL="111125" eaLnBrk="1" hangingPunct="1">
              <a:spcBef>
                <a:spcPts val="6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Design of first wall and divertor options</a:t>
            </a:r>
          </a:p>
          <a:p>
            <a:pPr marL="514350" lvl="1" eaLnBrk="1" hangingPunct="1">
              <a:spcBef>
                <a:spcPts val="6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High-performance He-cooled W-alloy divertor, external transition to steel</a:t>
            </a:r>
          </a:p>
          <a:p>
            <a:pPr marL="511175" lvl="1" eaLnBrk="1" hangingPunct="1">
              <a:spcBef>
                <a:spcPts val="4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Robust FW concept (embedded W pins)</a:t>
            </a:r>
          </a:p>
          <a:p>
            <a:pPr marL="111125" eaLnBrk="1" hangingPunct="1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Analysis of first wall and divertor options</a:t>
            </a:r>
          </a:p>
          <a:p>
            <a:pPr marL="511175" lvl="1" eaLnBrk="1" hangingPunct="1">
              <a:spcBef>
                <a:spcPts val="3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Birth-to-death modeling</a:t>
            </a:r>
          </a:p>
          <a:p>
            <a:pPr marL="511175" lvl="1" eaLnBrk="1" hangingPunct="1">
              <a:spcBef>
                <a:spcPts val="3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Yield, creep, fracture mechanics</a:t>
            </a:r>
          </a:p>
          <a:p>
            <a:pPr marL="511175" lvl="1" eaLnBrk="1" hangingPunct="1">
              <a:spcBef>
                <a:spcPts val="3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Failure modes</a:t>
            </a:r>
          </a:p>
          <a:p>
            <a:pPr marL="111125" eaLnBrk="1" hangingPunct="1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Helium heat transfer experiments</a:t>
            </a:r>
          </a:p>
          <a:p>
            <a:pPr marL="111125" eaLnBrk="1" hangingPunct="1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ELM and disruption loading responses</a:t>
            </a:r>
          </a:p>
          <a:p>
            <a:pPr marL="511175" lvl="1" eaLnBrk="1" hangingPunct="1">
              <a:spcBef>
                <a:spcPts val="3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Thermal, mechanical, EM &amp; ferromagnetic</a:t>
            </a:r>
          </a:p>
          <a:p>
            <a:endParaRPr lang="en-US" dirty="0"/>
          </a:p>
        </p:txBody>
      </p:sp>
      <p:pic>
        <p:nvPicPr>
          <p:cNvPr id="6" name="Picture 5" descr="ars-0710-div_plate-01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5763" y="4452241"/>
            <a:ext cx="2033542" cy="2405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0610-fw_fabricate00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0572" y="4674589"/>
            <a:ext cx="1244953" cy="195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ntegrated fab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39092" y="1524001"/>
            <a:ext cx="2843212" cy="296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6273225"/>
            <a:ext cx="500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* Discussed in papers by M. Tillack and J. Blanchard, this session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engineering design*: </a:t>
            </a:r>
            <a:br>
              <a:rPr lang="en-US" dirty="0" smtClean="0"/>
            </a:br>
            <a:r>
              <a:rPr lang="en-US" i="1" dirty="0" smtClean="0"/>
              <a:t>2. Fusion 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984" y="1722120"/>
            <a:ext cx="5087112" cy="4075176"/>
          </a:xfrm>
        </p:spPr>
        <p:txBody>
          <a:bodyPr/>
          <a:lstStyle/>
          <a:p>
            <a:pPr lvl="0" eaLnBrk="1" hangingPunct="1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Features similar to ARIES-AT</a:t>
            </a:r>
          </a:p>
          <a:p>
            <a:pPr marL="514350" lvl="1" eaLnBrk="1" hangingPunct="1">
              <a:spcBef>
                <a:spcPts val="600"/>
              </a:spcBef>
              <a:defRPr/>
            </a:pPr>
            <a:r>
              <a:rPr lang="en-US" sz="1800" dirty="0" err="1" smtClean="0">
                <a:solidFill>
                  <a:srgbClr val="000000"/>
                </a:solidFill>
              </a:rPr>
              <a:t>PbLi</a:t>
            </a:r>
            <a:r>
              <a:rPr lang="en-US" sz="1800" dirty="0" smtClean="0">
                <a:solidFill>
                  <a:srgbClr val="000000"/>
                </a:solidFill>
              </a:rPr>
              <a:t> self-cooled </a:t>
            </a:r>
            <a:r>
              <a:rPr lang="en-US" sz="1800" dirty="0" err="1" smtClean="0">
                <a:solidFill>
                  <a:srgbClr val="000000"/>
                </a:solidFill>
              </a:rPr>
              <a:t>SiC</a:t>
            </a:r>
            <a:r>
              <a:rPr lang="en-US" sz="1800" dirty="0" smtClean="0">
                <a:solidFill>
                  <a:srgbClr val="000000"/>
                </a:solidFill>
              </a:rPr>
              <a:t>/</a:t>
            </a:r>
            <a:r>
              <a:rPr lang="en-US" sz="1800" dirty="0" err="1" smtClean="0">
                <a:solidFill>
                  <a:srgbClr val="000000"/>
                </a:solidFill>
              </a:rPr>
              <a:t>SiC</a:t>
            </a:r>
            <a:r>
              <a:rPr lang="en-US" sz="1800" dirty="0" smtClean="0">
                <a:solidFill>
                  <a:srgbClr val="000000"/>
                </a:solidFill>
              </a:rPr>
              <a:t> breeding blanket with simple double-pipe construction </a:t>
            </a:r>
          </a:p>
          <a:p>
            <a:pPr marL="514350" lvl="1" eaLnBrk="1" hangingPunct="1">
              <a:spcBef>
                <a:spcPts val="600"/>
              </a:spcBef>
              <a:defRPr/>
            </a:pPr>
            <a:r>
              <a:rPr lang="en-US" sz="1800" dirty="0" err="1" smtClean="0">
                <a:solidFill>
                  <a:srgbClr val="000000"/>
                </a:solidFill>
              </a:rPr>
              <a:t>Brayton</a:t>
            </a:r>
            <a:r>
              <a:rPr lang="en-US" sz="1800" dirty="0" smtClean="0">
                <a:solidFill>
                  <a:srgbClr val="000000"/>
                </a:solidFill>
              </a:rPr>
              <a:t> cycle with </a:t>
            </a:r>
            <a:r>
              <a:rPr lang="en-US" sz="180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h</a:t>
            </a:r>
            <a:r>
              <a:rPr lang="en-US" sz="1800" dirty="0" smtClean="0">
                <a:solidFill>
                  <a:srgbClr val="000000"/>
                </a:solidFill>
              </a:rPr>
              <a:t>~60%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Many new features and improvements</a:t>
            </a:r>
          </a:p>
          <a:p>
            <a:pPr marL="514350" lvl="1" eaLnBrk="1" hangingPunct="1">
              <a:spcBef>
                <a:spcPts val="6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He-cooled </a:t>
            </a:r>
            <a:r>
              <a:rPr lang="en-US" sz="1800" dirty="0" err="1" smtClean="0">
                <a:solidFill>
                  <a:srgbClr val="000000"/>
                </a:solidFill>
              </a:rPr>
              <a:t>ferritic</a:t>
            </a:r>
            <a:r>
              <a:rPr lang="en-US" sz="1800" dirty="0" smtClean="0">
                <a:solidFill>
                  <a:srgbClr val="000000"/>
                </a:solidFill>
              </a:rPr>
              <a:t> steel structural ring/shield</a:t>
            </a:r>
          </a:p>
          <a:p>
            <a:pPr marL="514350" lvl="1" eaLnBrk="1" hangingPunct="1">
              <a:spcBef>
                <a:spcPts val="6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Detailed flow paths and </a:t>
            </a:r>
            <a:r>
              <a:rPr lang="en-US" sz="1800" dirty="0" err="1" smtClean="0">
                <a:solidFill>
                  <a:srgbClr val="000000"/>
                </a:solidFill>
              </a:rPr>
              <a:t>manifolding</a:t>
            </a:r>
            <a:r>
              <a:rPr lang="en-US" sz="1800" dirty="0" smtClean="0">
                <a:solidFill>
                  <a:srgbClr val="000000"/>
                </a:solidFill>
              </a:rPr>
              <a:t> for </a:t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err="1" smtClean="0">
                <a:solidFill>
                  <a:srgbClr val="000000"/>
                </a:solidFill>
              </a:rPr>
              <a:t>PbLi</a:t>
            </a:r>
            <a:r>
              <a:rPr lang="en-US" sz="1800" dirty="0" smtClean="0">
                <a:solidFill>
                  <a:srgbClr val="000000"/>
                </a:solidFill>
              </a:rPr>
              <a:t> to reduce 3D MHD effects**</a:t>
            </a:r>
          </a:p>
          <a:p>
            <a:pPr marL="514350" lvl="1" eaLnBrk="1" hangingPunct="1">
              <a:spcBef>
                <a:spcPts val="6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Elimination of water from the vacuum vessel, separation of vessel and shield</a:t>
            </a:r>
          </a:p>
          <a:p>
            <a:pPr marL="514350" lvl="1" eaLnBrk="1" hangingPunct="1">
              <a:spcBef>
                <a:spcPts val="6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Identification of new material for the vacuum vessel***</a:t>
            </a:r>
            <a:br>
              <a:rPr lang="en-US" sz="1800" dirty="0" smtClean="0">
                <a:solidFill>
                  <a:srgbClr val="000000"/>
                </a:solidFill>
              </a:rPr>
            </a:br>
            <a:endParaRPr lang="en-US" sz="1800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062246"/>
            <a:ext cx="5358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*  Discussed in the paper by M. Tillack, this session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** Discussed in the paper by X. Wang, this session</a:t>
            </a:r>
          </a:p>
          <a:p>
            <a:r>
              <a:rPr lang="en-US" sz="1600" dirty="0" smtClean="0">
                <a:solidFill>
                  <a:srgbClr val="000000"/>
                </a:solidFill>
              </a:rPr>
              <a:t>*** Discussed in the paper by L. </a:t>
            </a:r>
            <a:r>
              <a:rPr lang="en-US" sz="1600" dirty="0" err="1" smtClean="0">
                <a:solidFill>
                  <a:srgbClr val="000000"/>
                </a:solidFill>
              </a:rPr>
              <a:t>El_Guebaly</a:t>
            </a:r>
            <a:r>
              <a:rPr lang="en-US" sz="1600" dirty="0" smtClean="0">
                <a:solidFill>
                  <a:srgbClr val="000000"/>
                </a:solidFill>
              </a:rPr>
              <a:t>, this session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1" name="Picture 8" descr="blanke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0918" y="4727448"/>
            <a:ext cx="1903082" cy="213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Fig 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9246" y="1490472"/>
            <a:ext cx="3172816" cy="3511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38138"/>
            <a:ext cx="7336536" cy="1111250"/>
          </a:xfrm>
        </p:spPr>
        <p:txBody>
          <a:bodyPr/>
          <a:lstStyle/>
          <a:p>
            <a:r>
              <a:rPr lang="en-US" sz="2800" dirty="0" smtClean="0"/>
              <a:t>Detailed safety analysis has highlighted impact of tritium absorption and transport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7112" y="1758696"/>
            <a:ext cx="7062216" cy="4514088"/>
          </a:xfrm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</a:rPr>
              <a:t>Detailed safety modeling of ARIES-AT (</a:t>
            </a:r>
            <a:r>
              <a:rPr lang="en-US" sz="2000" dirty="0" err="1" smtClean="0">
                <a:solidFill>
                  <a:srgbClr val="000000"/>
                </a:solidFill>
              </a:rPr>
              <a:t>Petti</a:t>
            </a:r>
            <a:r>
              <a:rPr lang="en-US" sz="2000" dirty="0" smtClean="0">
                <a:solidFill>
                  <a:srgbClr val="000000"/>
                </a:solidFill>
              </a:rPr>
              <a:t> et al) and ARIES-CS (Merrill et al, FS&amp;T, 54, 2008 ) have shown a paradigm shift in safety issues: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Use of low-activation material and care design has limited temperature excursions and mobilization of radioactivity during accidents. Rather off-site dose is dominated by tritium.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For ARIES-CS worst-case accident, tritium release dose is 8.5 </a:t>
            </a:r>
            <a:r>
              <a:rPr lang="en-US" sz="1800" dirty="0" err="1" smtClean="0">
                <a:solidFill>
                  <a:srgbClr val="000000"/>
                </a:solidFill>
              </a:rPr>
              <a:t>mSv</a:t>
            </a:r>
            <a:r>
              <a:rPr lang="en-US" sz="1800" dirty="0" smtClean="0">
                <a:solidFill>
                  <a:srgbClr val="000000"/>
                </a:solidFill>
              </a:rPr>
              <a:t> (no-evacuation limit is 10 </a:t>
            </a:r>
            <a:r>
              <a:rPr lang="en-US" sz="1800" dirty="0" err="1" smtClean="0">
                <a:solidFill>
                  <a:srgbClr val="000000"/>
                </a:solidFill>
              </a:rPr>
              <a:t>mSV</a:t>
            </a:r>
            <a:r>
              <a:rPr lang="en-US" sz="1800" dirty="0" smtClean="0">
                <a:solidFill>
                  <a:srgbClr val="000000"/>
                </a:solidFill>
              </a:rPr>
              <a:t>)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Major implications for material and component R&amp;D: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>
                <a:solidFill>
                  <a:srgbClr val="000000"/>
                </a:solidFill>
              </a:rPr>
              <a:t>Need to minimize tritium inventory (control of breeding, absorption and inventory in different material) 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>
                <a:solidFill>
                  <a:srgbClr val="000000"/>
                </a:solidFill>
              </a:rPr>
              <a:t>Design implications: material choices, in-vessel components, vacuum vessel, etc.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 summary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947" y="1696489"/>
            <a:ext cx="7704138" cy="5015207"/>
          </a:xfrm>
        </p:spPr>
        <p:txBody>
          <a:bodyPr>
            <a:no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2000" dirty="0" smtClean="0"/>
              <a:t>ARIES-ACT study is re-examining the tokamak power plant space to understand risk and trade-offs of higher physics and engineering performance with special </a:t>
            </a:r>
            <a:r>
              <a:rPr lang="en-US" sz="2000" dirty="0" err="1" smtClean="0"/>
              <a:t>emphais</a:t>
            </a:r>
            <a:r>
              <a:rPr lang="en-US" sz="2000" dirty="0" smtClean="0"/>
              <a:t> on PMI/PFC and off-normal events.</a:t>
            </a:r>
          </a:p>
          <a:p>
            <a:pPr lvl="1">
              <a:spcBef>
                <a:spcPct val="25000"/>
              </a:spcBef>
              <a:defRPr/>
            </a:pPr>
            <a:r>
              <a:rPr lang="en-US" sz="1800" dirty="0" smtClean="0"/>
              <a:t>ARIES-ACT1 (updated ARIES-AT) is near completion.</a:t>
            </a:r>
          </a:p>
          <a:p>
            <a:pPr lvl="1">
              <a:spcBef>
                <a:spcPct val="25000"/>
              </a:spcBef>
              <a:defRPr/>
            </a:pPr>
            <a:r>
              <a:rPr lang="en-US" sz="1800" dirty="0" smtClean="0"/>
              <a:t>Detailed physics analysis with modern computational tools are used.  Many new physics issues are included.</a:t>
            </a:r>
          </a:p>
          <a:p>
            <a:pPr lvl="1">
              <a:spcBef>
                <a:spcPct val="25000"/>
              </a:spcBef>
              <a:defRPr/>
            </a:pPr>
            <a:r>
              <a:rPr lang="en-US" sz="1800" dirty="0" smtClean="0"/>
              <a:t>The new system approach indicate a robust design window for this class of power plants.</a:t>
            </a:r>
          </a:p>
          <a:p>
            <a:pPr lvl="1">
              <a:spcBef>
                <a:spcPct val="25000"/>
              </a:spcBef>
              <a:defRPr/>
            </a:pPr>
            <a:r>
              <a:rPr lang="en-US" sz="1800" dirty="0" smtClean="0"/>
              <a:t>Many engineering </a:t>
            </a:r>
            <a:r>
              <a:rPr lang="en-US" sz="1800" dirty="0" err="1" smtClean="0"/>
              <a:t>imporvements</a:t>
            </a:r>
            <a:r>
              <a:rPr lang="en-US" sz="1800" dirty="0" smtClean="0"/>
              <a:t>: </a:t>
            </a:r>
            <a:r>
              <a:rPr lang="en-US" sz="1800" dirty="0" smtClean="0">
                <a:solidFill>
                  <a:srgbClr val="000000"/>
                </a:solidFill>
              </a:rPr>
              <a:t>He-cooled </a:t>
            </a:r>
            <a:r>
              <a:rPr lang="en-US" sz="1800" dirty="0" err="1" smtClean="0">
                <a:solidFill>
                  <a:srgbClr val="000000"/>
                </a:solidFill>
              </a:rPr>
              <a:t>ferritic</a:t>
            </a:r>
            <a:r>
              <a:rPr lang="en-US" sz="1800" dirty="0" smtClean="0">
                <a:solidFill>
                  <a:srgbClr val="000000"/>
                </a:solidFill>
              </a:rPr>
              <a:t> steel structural ring/shield, Detailed flow paths and </a:t>
            </a:r>
            <a:r>
              <a:rPr lang="en-US" sz="1800" dirty="0" err="1" smtClean="0">
                <a:solidFill>
                  <a:srgbClr val="000000"/>
                </a:solidFill>
              </a:rPr>
              <a:t>manifolding</a:t>
            </a:r>
            <a:r>
              <a:rPr lang="en-US" sz="1800" dirty="0" smtClean="0">
                <a:solidFill>
                  <a:srgbClr val="000000"/>
                </a:solidFill>
              </a:rPr>
              <a:t> to reduce 3D MHD effects, Identification of new material for the vacuum vessel …</a:t>
            </a:r>
            <a:endParaRPr lang="en-US" sz="1800" dirty="0" smtClean="0"/>
          </a:p>
          <a:p>
            <a:pPr lvl="1">
              <a:spcBef>
                <a:spcPct val="25000"/>
              </a:spcBef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In-elastic analysis of component  including Birth-to-death modeling and fracture mechanics indicate a higher performance PFCs are possible.  Many issues/properties for material development &amp; optimization are identified.</a:t>
            </a:r>
          </a:p>
          <a:p>
            <a:pPr lvl="1">
              <a:spcBef>
                <a:spcPct val="25000"/>
              </a:spcBef>
              <a:defRPr/>
            </a:pPr>
            <a:endParaRPr lang="en-US" dirty="0" smtClean="0"/>
          </a:p>
          <a:p>
            <a:pPr lvl="1">
              <a:spcBef>
                <a:spcPct val="25000"/>
              </a:spcBef>
              <a:defRPr/>
            </a:pPr>
            <a:endParaRPr lang="en-US" dirty="0" smtClean="0"/>
          </a:p>
          <a:p>
            <a:pPr lvl="1">
              <a:spcBef>
                <a:spcPct val="25000"/>
              </a:spcBef>
              <a:defRPr/>
            </a:pPr>
            <a:endParaRPr lang="en-US" dirty="0" smtClean="0"/>
          </a:p>
          <a:p>
            <a:pPr lvl="1">
              <a:spcBef>
                <a:spcPct val="25000"/>
              </a:spcBef>
              <a:buClr>
                <a:srgbClr val="99CCCC"/>
              </a:buCl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 lvl="1">
              <a:spcBef>
                <a:spcPct val="25000"/>
              </a:spcBef>
              <a:defRPr/>
            </a:pPr>
            <a:endParaRPr lang="en-US" sz="1000" dirty="0" smtClean="0">
              <a:latin typeface="Century Schoolbook" pitchFamily="18" charset="0"/>
            </a:endParaRPr>
          </a:p>
          <a:p>
            <a:pPr lvl="1">
              <a:spcBef>
                <a:spcPct val="25000"/>
              </a:spcBef>
              <a:defRPr/>
            </a:pPr>
            <a:endParaRPr lang="en-US" sz="1000" dirty="0" smtClean="0">
              <a:latin typeface="Century Schoolbook" pitchFamily="18" charset="0"/>
            </a:endParaRPr>
          </a:p>
          <a:p>
            <a:pPr>
              <a:spcBef>
                <a:spcPct val="25000"/>
              </a:spcBef>
              <a:buFont typeface="Wingdings" pitchFamily="2" charset="2"/>
              <a:buNone/>
              <a:defRPr/>
            </a:pPr>
            <a:r>
              <a:rPr lang="en-US" sz="1800" dirty="0" smtClean="0">
                <a:latin typeface="Century Schoolbook" pitchFamily="18" charset="0"/>
              </a:rPr>
              <a:t>	</a:t>
            </a:r>
          </a:p>
          <a:p>
            <a:pPr lvl="1">
              <a:spcBef>
                <a:spcPct val="25000"/>
              </a:spcBef>
              <a:defRPr/>
            </a:pPr>
            <a:endParaRPr lang="en-US" sz="1800" dirty="0" smtClean="0">
              <a:latin typeface="Century Schoolbook" pitchFamily="18" charset="0"/>
            </a:endParaRPr>
          </a:p>
          <a:p>
            <a:pPr lvl="1">
              <a:spcBef>
                <a:spcPct val="25000"/>
              </a:spcBef>
              <a:defRPr/>
            </a:pPr>
            <a:endParaRPr lang="en-US" sz="1400" dirty="0" smtClean="0">
              <a:latin typeface="Century Schoolbook" pitchFamily="18" charset="0"/>
            </a:endParaRPr>
          </a:p>
          <a:p>
            <a:pPr>
              <a:spcBef>
                <a:spcPct val="25000"/>
              </a:spcBef>
              <a:defRPr/>
            </a:pPr>
            <a:endParaRPr lang="en-US" sz="1800" dirty="0" smtClean="0">
              <a:latin typeface="Century Schoolbook" pitchFamily="18" charset="0"/>
            </a:endParaRPr>
          </a:p>
          <a:p>
            <a:pPr>
              <a:spcBef>
                <a:spcPct val="25000"/>
              </a:spcBef>
              <a:defRPr/>
            </a:pPr>
            <a:endParaRPr lang="en-US" sz="1800" dirty="0" smtClean="0">
              <a:latin typeface="Century Schoolbook" pitchFamily="18" charset="0"/>
            </a:endParaRPr>
          </a:p>
          <a:p>
            <a:pPr>
              <a:spcBef>
                <a:spcPct val="25000"/>
              </a:spcBef>
              <a:defRPr/>
            </a:pPr>
            <a:endParaRPr lang="en-US" sz="1800" dirty="0" smtClean="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49463" y="1335088"/>
            <a:ext cx="7094537" cy="2009775"/>
          </a:xfrm>
          <a:noFill/>
        </p:spPr>
        <p:txBody>
          <a:bodyPr/>
          <a:lstStyle/>
          <a:p>
            <a:r>
              <a:rPr lang="en-US" sz="3600" smtClean="0"/>
              <a:t>Thank you!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8831</TotalTime>
  <Words>1255</Words>
  <Application>Microsoft Office PowerPoint</Application>
  <PresentationFormat>On-screen Show (4:3)</PresentationFormat>
  <Paragraphs>232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Echo</vt:lpstr>
      <vt:lpstr>Re-Examination of Visions for Tokamak Power Plants – The ARIES-ACT Study</vt:lpstr>
      <vt:lpstr>ARIES Program Participants</vt:lpstr>
      <vt:lpstr>Goals of ARIES ACT Study</vt:lpstr>
      <vt:lpstr>Frame the “parameter space for attractive power plants” by considering the “four corners” of parameter space</vt:lpstr>
      <vt:lpstr>Status of the ARIES ACT Study</vt:lpstr>
      <vt:lpstr>ARIES-ACT1 (ARIES-AT update)</vt:lpstr>
      <vt:lpstr>ARIES Systems Code – a new approach to finding operating points</vt:lpstr>
      <vt:lpstr>Impact of the Divertor Heat load</vt:lpstr>
      <vt:lpstr>The new systems approach underlines robustness of the design point to physics achievements</vt:lpstr>
      <vt:lpstr>The new systems approach underlines robustness of the design point to physics achievements</vt:lpstr>
      <vt:lpstr>Detailed Physics analysis has been performed using the latest tools</vt:lpstr>
      <vt:lpstr>Overview of engineering design:  1. High-hest flux components*</vt:lpstr>
      <vt:lpstr>Overview of engineering design*:  2. Fusion Core</vt:lpstr>
      <vt:lpstr>Detailed safety analysis has highlighted impact of tritium absorption and transport</vt:lpstr>
      <vt:lpstr>In summary …</vt:lpstr>
      <vt:lpstr>Thank you!</vt:lpstr>
    </vt:vector>
  </TitlesOfParts>
  <Company>UC San Diego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Farrokh Najmabadi</dc:creator>
  <cp:lastModifiedBy>Farrokh Najmabadi</cp:lastModifiedBy>
  <cp:revision>231</cp:revision>
  <dcterms:created xsi:type="dcterms:W3CDTF">2007-04-24T18:01:29Z</dcterms:created>
  <dcterms:modified xsi:type="dcterms:W3CDTF">2012-09-18T18:36:31Z</dcterms:modified>
</cp:coreProperties>
</file>